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8"/>
  </p:notesMasterIdLst>
  <p:handoutMasterIdLst>
    <p:handoutMasterId r:id="rId19"/>
  </p:handoutMasterIdLst>
  <p:sldIdLst>
    <p:sldId id="256" r:id="rId2"/>
    <p:sldId id="343" r:id="rId3"/>
    <p:sldId id="339" r:id="rId4"/>
    <p:sldId id="342" r:id="rId5"/>
    <p:sldId id="341" r:id="rId6"/>
    <p:sldId id="340" r:id="rId7"/>
    <p:sldId id="325" r:id="rId8"/>
    <p:sldId id="326" r:id="rId9"/>
    <p:sldId id="327" r:id="rId10"/>
    <p:sldId id="328" r:id="rId11"/>
    <p:sldId id="329" r:id="rId12"/>
    <p:sldId id="337" r:id="rId13"/>
    <p:sldId id="330" r:id="rId14"/>
    <p:sldId id="333" r:id="rId15"/>
    <p:sldId id="331" r:id="rId16"/>
    <p:sldId id="334" r:id="rId17"/>
  </p:sldIdLst>
  <p:sldSz cx="9144000" cy="6858000" type="screen4x3"/>
  <p:notesSz cx="6797675" cy="9928225"/>
  <p:defaultTextStyle>
    <a:defPPr>
      <a:defRPr lang="nl-BE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E3C00"/>
    <a:srgbClr val="777777"/>
    <a:srgbClr val="EC7600"/>
    <a:srgbClr val="FF0000"/>
    <a:srgbClr val="CC0000"/>
    <a:srgbClr val="DDDDDD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33" autoAdjust="0"/>
    <p:restoredTop sz="80282" autoAdjust="0"/>
  </p:normalViewPr>
  <p:slideViewPr>
    <p:cSldViewPr>
      <p:cViewPr varScale="1">
        <p:scale>
          <a:sx n="93" d="100"/>
          <a:sy n="93" d="100"/>
        </p:scale>
        <p:origin x="186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650" y="172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2" tIns="45711" rIns="91422" bIns="4571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2" tIns="45711" rIns="91422" bIns="457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CD15394-C3E9-4F83-866D-85016F78ADBE}" type="slidenum">
              <a:rPr lang="nl-BE"/>
              <a:pPr>
                <a:defRPr/>
              </a:pPr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25493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BE" noProof="0" smtClean="0"/>
              <a:t>Klik om de opmaakprofielen van de modeltekst te bewerken</a:t>
            </a:r>
          </a:p>
          <a:p>
            <a:pPr lvl="1"/>
            <a:r>
              <a:rPr lang="nl-BE" noProof="0" smtClean="0"/>
              <a:t>Tweede niveau</a:t>
            </a:r>
          </a:p>
          <a:p>
            <a:pPr lvl="2"/>
            <a:r>
              <a:rPr lang="nl-BE" noProof="0" smtClean="0"/>
              <a:t>Derde niveau</a:t>
            </a:r>
          </a:p>
          <a:p>
            <a:pPr lvl="3"/>
            <a:r>
              <a:rPr lang="nl-BE" noProof="0" smtClean="0"/>
              <a:t>Vierde niveau</a:t>
            </a:r>
          </a:p>
          <a:p>
            <a:pPr lvl="4"/>
            <a:r>
              <a:rPr lang="nl-BE" noProof="0" smtClean="0"/>
              <a:t>Vijfde niveau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2" tIns="45711" rIns="91422" bIns="4571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2" tIns="45711" rIns="91422" bIns="457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CCFB99A-B6F1-4A19-A772-A085FA3CCCF9}" type="slidenum">
              <a:rPr lang="nl-BE"/>
              <a:pPr>
                <a:defRPr/>
              </a:pPr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620510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0F7CEC-17C1-49EF-96A9-E3834CD9D357}" type="slidenum">
              <a:rPr lang="nl-BE" smtClean="0"/>
              <a:pPr/>
              <a:t>1</a:t>
            </a:fld>
            <a:endParaRPr lang="nl-BE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b="1" dirty="0" smtClean="0"/>
              <a:t>Opmerking</a:t>
            </a:r>
            <a:r>
              <a:rPr lang="nl-NL" b="1" baseline="0" dirty="0" smtClean="0"/>
              <a:t>: </a:t>
            </a:r>
            <a:r>
              <a:rPr lang="nl-NL" baseline="0" dirty="0" smtClean="0"/>
              <a:t>deze voorstelling is een bundeling van de resultaten voor de gehele regio van PISAD.</a:t>
            </a:r>
          </a:p>
          <a:p>
            <a:pPr eaLnBrk="1" hangingPunct="1"/>
            <a:r>
              <a:rPr lang="nl-NL" baseline="0" dirty="0" smtClean="0"/>
              <a:t>Iedere school heeft echter een individueel rapport ontvangen.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7085218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sz="1050" baseline="0" dirty="0" smtClean="0"/>
              <a:t>Op jonge leeftijd gaan jongens en meisjes samen uit en drinken evenveel alcohol. </a:t>
            </a:r>
          </a:p>
          <a:p>
            <a:r>
              <a:rPr lang="nl-BE" sz="1050" baseline="0" dirty="0" smtClean="0"/>
              <a:t>MAAR: meisjes zijn sneller dronken dan jongens.</a:t>
            </a:r>
          </a:p>
          <a:p>
            <a:r>
              <a:rPr lang="nl-BE" sz="1050" baseline="0" dirty="0" smtClean="0"/>
              <a:t>	</a:t>
            </a:r>
            <a:r>
              <a:rPr lang="nl-BE" sz="1050" baseline="0" dirty="0" smtClean="0">
                <a:latin typeface="Arial"/>
                <a:cs typeface="Arial"/>
              </a:rPr>
              <a:t>→ </a:t>
            </a:r>
            <a:r>
              <a:rPr lang="nl-BE" sz="1050" baseline="0" dirty="0" smtClean="0"/>
              <a:t>6 glazen alcohol binnen de 2u voor meisjes zijn er 4 voor jongens op 2u.</a:t>
            </a:r>
          </a:p>
          <a:p>
            <a:endParaRPr lang="nl-BE" sz="1050" baseline="0" dirty="0" smtClean="0"/>
          </a:p>
          <a:p>
            <a:r>
              <a:rPr lang="nl-BE" sz="1050" baseline="0" dirty="0" smtClean="0"/>
              <a:t>Het wegnemen van negatieve gevoelens door gebruik van alcohol = leggen van gevoelsmatige accenten tijdens de preventiesessies!</a:t>
            </a:r>
          </a:p>
          <a:p>
            <a:endParaRPr lang="nl-BE" sz="1050" baseline="0" dirty="0" smtClean="0"/>
          </a:p>
          <a:p>
            <a:endParaRPr lang="nl-BE" sz="1050" dirty="0" smtClean="0"/>
          </a:p>
          <a:p>
            <a:r>
              <a:rPr lang="nl-BE" sz="1050" dirty="0" smtClean="0"/>
              <a:t>In het verleden</a:t>
            </a:r>
            <a:r>
              <a:rPr lang="nl-BE" sz="1050" baseline="0" dirty="0" smtClean="0"/>
              <a:t> werd vanuit PISAD steeds ingezet op alcoholpreventie, voornamelijk naar jongeren in de 1</a:t>
            </a:r>
            <a:r>
              <a:rPr lang="nl-BE" sz="1050" baseline="30000" dirty="0" smtClean="0"/>
              <a:t>ste</a:t>
            </a:r>
            <a:r>
              <a:rPr lang="nl-BE" sz="1050" baseline="0" dirty="0" smtClean="0"/>
              <a:t> en 2</a:t>
            </a:r>
            <a:r>
              <a:rPr lang="nl-BE" sz="1050" baseline="30000" dirty="0" smtClean="0"/>
              <a:t>de</a:t>
            </a:r>
            <a:r>
              <a:rPr lang="nl-BE" sz="1050" baseline="0" dirty="0" smtClean="0"/>
              <a:t> graad. </a:t>
            </a:r>
          </a:p>
          <a:p>
            <a:r>
              <a:rPr lang="nl-BE" sz="1050" baseline="0" dirty="0" smtClean="0"/>
              <a:t>Dit gebeurde via verschillende preventiepakketten: Rock Zero, pakket alcohol en het lichaam, relaties onder invloed.</a:t>
            </a:r>
          </a:p>
          <a:p>
            <a:r>
              <a:rPr lang="nl-BE" sz="1050" baseline="0" dirty="0" smtClean="0"/>
              <a:t>De resultaten laten eveneens een in gang gezette mentaliteitswijziging bij de jongeren vermoeden.</a:t>
            </a:r>
          </a:p>
          <a:p>
            <a:endParaRPr lang="nl-BE" sz="1050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CFB99A-B6F1-4A19-A772-A085FA3CCCF9}" type="slidenum">
              <a:rPr lang="nl-BE" smtClean="0"/>
              <a:pPr>
                <a:defRPr/>
              </a:pPr>
              <a:t>10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806431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Er zijn verschillende soorten spelletjes.</a:t>
            </a:r>
            <a:r>
              <a:rPr lang="nl-BE" baseline="0" dirty="0" smtClean="0"/>
              <a:t> Je hebt spelletjes die je gewoon speelt (</a:t>
            </a:r>
            <a:r>
              <a:rPr lang="nl-BE" baseline="0" dirty="0" err="1" smtClean="0"/>
              <a:t>ind</a:t>
            </a:r>
            <a:r>
              <a:rPr lang="nl-BE" baseline="0" dirty="0" smtClean="0"/>
              <a:t>. of online in groep) maar als je stopt is het spel gewoon uit (</a:t>
            </a:r>
            <a:r>
              <a:rPr lang="nl-BE" baseline="0" dirty="0" err="1" smtClean="0"/>
              <a:t>vb</a:t>
            </a:r>
            <a:r>
              <a:rPr lang="nl-BE" baseline="0" dirty="0" smtClean="0"/>
              <a:t> FIFA). Er zijn echter ook spelletjes waarbij je belangrijke zaken verliest wanneer je niet aanwezig bent, bijvoorbeeld World of </a:t>
            </a:r>
            <a:r>
              <a:rPr lang="nl-BE" baseline="0" dirty="0" err="1" smtClean="0"/>
              <a:t>Warcraft</a:t>
            </a:r>
            <a:r>
              <a:rPr lang="nl-BE" baseline="0" dirty="0" smtClean="0"/>
              <a:t>.</a:t>
            </a:r>
          </a:p>
          <a:p>
            <a:endParaRPr lang="nl-BE" baseline="0" dirty="0" smtClean="0"/>
          </a:p>
          <a:p>
            <a:r>
              <a:rPr lang="nl-BE" baseline="0" dirty="0" smtClean="0"/>
              <a:t>Spelletjes worden gevaarlijk wanneer zij een combinatie gaan vormen met druggebruik of belangrijke sociale activiteiten worden opgegeven.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CFB99A-B6F1-4A19-A772-A085FA3CCCF9}" type="slidenum">
              <a:rPr lang="nl-BE" smtClean="0"/>
              <a:pPr>
                <a:defRPr/>
              </a:pPr>
              <a:t>11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61671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In</a:t>
            </a:r>
            <a:r>
              <a:rPr lang="nl-BE" baseline="0" dirty="0" smtClean="0"/>
              <a:t> het verleden werden al leerlingen aangemeld voor verslaving aan spelletjes, computer, gsm,…</a:t>
            </a:r>
          </a:p>
          <a:p>
            <a:r>
              <a:rPr lang="nl-BE" baseline="0" dirty="0" smtClean="0"/>
              <a:t>Er werd door de drugbegeleider met de betrokken leerlingen steeds een signaleringsgesprek gevoerd en met betrokken ouders vonden eveneens gesprekken plaats. </a:t>
            </a:r>
          </a:p>
          <a:p>
            <a:endParaRPr lang="nl-BE" baseline="0" dirty="0" smtClean="0"/>
          </a:p>
          <a:p>
            <a:r>
              <a:rPr lang="nl-BE" baseline="0" dirty="0" smtClean="0"/>
              <a:t>Aanwezigheid van een checklist ‘internetverslaving’ binnen de begeleiding. 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CFB99A-B6F1-4A19-A772-A085FA3CCCF9}" type="slidenum">
              <a:rPr lang="nl-BE" smtClean="0"/>
              <a:pPr>
                <a:defRPr/>
              </a:pPr>
              <a:t>12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965635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 dirty="0" smtClean="0"/>
          </a:p>
          <a:p>
            <a:r>
              <a:rPr lang="nl-BE" dirty="0" smtClean="0"/>
              <a:t>De preventiedoelstelling</a:t>
            </a:r>
            <a:r>
              <a:rPr lang="nl-BE" baseline="0" dirty="0" smtClean="0"/>
              <a:t> gaat over de reactie van jongeren onderling bij het gebruik van cannabis.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CFB99A-B6F1-4A19-A772-A085FA3CCCF9}" type="slidenum">
              <a:rPr lang="nl-BE" smtClean="0"/>
              <a:pPr>
                <a:defRPr/>
              </a:pPr>
              <a:t>13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127043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Preventiepakketten PISAD:</a:t>
            </a:r>
            <a:r>
              <a:rPr lang="nl-BE" baseline="0" dirty="0" smtClean="0"/>
              <a:t> cannabiscampagne ‘laat je niet vangen’,  maat in de shit, CRUSH, infosessies drugs, relaties onder invloed,…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CFB99A-B6F1-4A19-A772-A085FA3CCCF9}" type="slidenum">
              <a:rPr lang="nl-BE" smtClean="0"/>
              <a:pPr>
                <a:defRPr/>
              </a:pPr>
              <a:t>14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176760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CFB99A-B6F1-4A19-A772-A085FA3CCCF9}" type="slidenum">
              <a:rPr lang="nl-BE" smtClean="0"/>
              <a:pPr>
                <a:defRPr/>
              </a:pPr>
              <a:t>15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632844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School per school individueel</a:t>
            </a:r>
            <a:r>
              <a:rPr lang="nl-BE" baseline="0" dirty="0" smtClean="0"/>
              <a:t> bekijken over welke producten het dan specifiek gaat. Vanuit de </a:t>
            </a:r>
            <a:r>
              <a:rPr lang="nl-BE" baseline="0" dirty="0" err="1" smtClean="0"/>
              <a:t>leerlingenbevraging</a:t>
            </a:r>
            <a:r>
              <a:rPr lang="nl-BE" baseline="0" dirty="0" smtClean="0"/>
              <a:t> komt voornamelijk XTC naar voor.</a:t>
            </a:r>
            <a:endParaRPr lang="nl-BE" dirty="0" smtClean="0"/>
          </a:p>
          <a:p>
            <a:endParaRPr lang="nl-BE" dirty="0" smtClean="0"/>
          </a:p>
          <a:p>
            <a:r>
              <a:rPr lang="nl-BE" dirty="0" smtClean="0"/>
              <a:t>Komt aan bod in de verschillende preventiesessies:</a:t>
            </a:r>
            <a:r>
              <a:rPr lang="nl-BE" baseline="0" dirty="0" smtClean="0"/>
              <a:t> infosessies, brainstorm, enz.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CFB99A-B6F1-4A19-A772-A085FA3CCCF9}" type="slidenum">
              <a:rPr lang="nl-BE" smtClean="0"/>
              <a:pPr>
                <a:defRPr/>
              </a:pPr>
              <a:t>16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1605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CFB99A-B6F1-4A19-A772-A085FA3CCCF9}" type="slidenum">
              <a:rPr lang="nl-BE" smtClean="0"/>
              <a:pPr>
                <a:defRPr/>
              </a:pPr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0194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CFB99A-B6F1-4A19-A772-A085FA3CCCF9}" type="slidenum">
              <a:rPr lang="nl-BE" smtClean="0"/>
              <a:pPr>
                <a:defRPr/>
              </a:pPr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50841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CFB99A-B6F1-4A19-A772-A085FA3CCCF9}" type="slidenum">
              <a:rPr lang="nl-BE" smtClean="0"/>
              <a:pPr>
                <a:defRPr/>
              </a:pPr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11801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CFB99A-B6F1-4A19-A772-A085FA3CCCF9}" type="slidenum">
              <a:rPr lang="nl-BE" smtClean="0"/>
              <a:pPr>
                <a:defRPr/>
              </a:pPr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64039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CFB99A-B6F1-4A19-A772-A085FA3CCCF9}" type="slidenum">
              <a:rPr lang="nl-BE" smtClean="0"/>
              <a:pPr>
                <a:defRPr/>
              </a:pPr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60092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nl-BE" dirty="0" smtClean="0"/>
              <a:t>Dit item kwam reeds</a:t>
            </a:r>
            <a:r>
              <a:rPr lang="nl-BE" baseline="0" dirty="0" smtClean="0"/>
              <a:t> aan bod op het scholenoverleg.</a:t>
            </a:r>
            <a:endParaRPr lang="nl-BE" dirty="0" smtClean="0"/>
          </a:p>
        </p:txBody>
      </p:sp>
      <p:sp>
        <p:nvSpPr>
          <p:cNvPr id="19460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16A562-B9DF-4DB5-BA85-07165F155B98}" type="slidenum">
              <a:rPr lang="nl-BE" smtClean="0"/>
              <a:pPr/>
              <a:t>7</a:t>
            </a:fld>
            <a:endParaRPr lang="nl-BE" smtClean="0"/>
          </a:p>
        </p:txBody>
      </p:sp>
    </p:spTree>
    <p:extLst>
      <p:ext uri="{BB962C8B-B14F-4D97-AF65-F5344CB8AC3E}">
        <p14:creationId xmlns:p14="http://schemas.microsoft.com/office/powerpoint/2010/main" val="1915532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Overleg met Peter Papeleu plannen (FOD</a:t>
            </a:r>
            <a:r>
              <a:rPr lang="nl-BE" baseline="0" dirty="0" smtClean="0"/>
              <a:t> Volksgezondheid) om dit te bespreken. </a:t>
            </a:r>
          </a:p>
          <a:p>
            <a:r>
              <a:rPr lang="nl-BE" baseline="0" dirty="0" smtClean="0"/>
              <a:t>Eventueel na een </a:t>
            </a:r>
            <a:r>
              <a:rPr lang="nl-BE" baseline="0" dirty="0" err="1" smtClean="0"/>
              <a:t>sensibiliseringscampagne</a:t>
            </a:r>
            <a:r>
              <a:rPr lang="nl-BE" baseline="0" dirty="0" smtClean="0"/>
              <a:t> naar de detailhandel overgaan tot controles door FOD (net zoals in het verleden bij de nachtwinkels). 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CFB99A-B6F1-4A19-A772-A085FA3CCCF9}" type="slidenum">
              <a:rPr lang="nl-BE" smtClean="0"/>
              <a:pPr>
                <a:defRPr/>
              </a:pPr>
              <a:t>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10568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Jongeren</a:t>
            </a:r>
            <a:r>
              <a:rPr lang="nl-BE" baseline="0" dirty="0" smtClean="0"/>
              <a:t> hebben vaak een beeld van alcohol als iets wat ze nodig hebben om zich te amuseren. </a:t>
            </a:r>
          </a:p>
          <a:p>
            <a:endParaRPr lang="nl-BE" baseline="0" dirty="0" smtClean="0"/>
          </a:p>
          <a:p>
            <a:r>
              <a:rPr lang="nl-BE" baseline="0" dirty="0" smtClean="0"/>
              <a:t>Jongeren kennen de gevaren van alcohol maar betrekken deze te weinig op zichzelf.</a:t>
            </a:r>
          </a:p>
          <a:p>
            <a:endParaRPr lang="nl-BE" baseline="0" dirty="0" smtClean="0"/>
          </a:p>
          <a:p>
            <a:r>
              <a:rPr lang="nl-BE" b="1" baseline="0" dirty="0" smtClean="0"/>
              <a:t>Richtlijnen VAD: verantwoord alcoholgebruik: </a:t>
            </a:r>
          </a:p>
          <a:p>
            <a:r>
              <a:rPr lang="nl-BE" i="1" baseline="0" dirty="0" smtClean="0"/>
              <a:t>Jongens tussen 16 en 18 jaar: </a:t>
            </a:r>
          </a:p>
          <a:p>
            <a:r>
              <a:rPr lang="nl-BE" baseline="0" dirty="0" smtClean="0"/>
              <a:t>-niet meer dan 2 standaardglazen per keer.</a:t>
            </a:r>
          </a:p>
          <a:p>
            <a:r>
              <a:rPr lang="nl-BE" baseline="0" dirty="0" smtClean="0"/>
              <a:t>-niet meer dan 2 dagen in de week.</a:t>
            </a:r>
          </a:p>
          <a:p>
            <a:r>
              <a:rPr lang="nl-BE" baseline="0" dirty="0" smtClean="0"/>
              <a:t>-geen wekelijkse gewoonte. </a:t>
            </a:r>
          </a:p>
          <a:p>
            <a:endParaRPr lang="nl-BE" baseline="0" dirty="0" smtClean="0"/>
          </a:p>
          <a:p>
            <a:r>
              <a:rPr lang="nl-BE" baseline="0" dirty="0" smtClean="0"/>
              <a:t>Meisjes tussen  16 en 18 jaar: </a:t>
            </a:r>
          </a:p>
          <a:p>
            <a:r>
              <a:rPr lang="nl-BE" baseline="0" dirty="0" smtClean="0"/>
              <a:t>-niet meer dan 1-2 standaardglazen per keer.</a:t>
            </a:r>
          </a:p>
          <a:p>
            <a:r>
              <a:rPr lang="nl-BE" baseline="0" dirty="0" smtClean="0"/>
              <a:t>-niet meer dan 2 dagen in de week.</a:t>
            </a:r>
          </a:p>
          <a:p>
            <a:r>
              <a:rPr lang="nl-BE" baseline="0" dirty="0" smtClean="0"/>
              <a:t>-geen wekelijkse gewoonte. </a:t>
            </a: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CFB99A-B6F1-4A19-A772-A085FA3CCCF9}" type="slidenum">
              <a:rPr lang="nl-BE" smtClean="0"/>
              <a:pPr>
                <a:defRPr/>
              </a:pPr>
              <a:t>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34512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32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l-BE"/>
          </a:p>
        </p:txBody>
      </p:sp>
      <p:sp>
        <p:nvSpPr>
          <p:cNvPr id="5" name="Rectangle 1036"/>
          <p:cNvSpPr>
            <a:spLocks noChangeArrowheads="1"/>
          </p:cNvSpPr>
          <p:nvPr userDrawn="1"/>
        </p:nvSpPr>
        <p:spPr bwMode="auto">
          <a:xfrm>
            <a:off x="3795713" y="2652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nl-BE"/>
          </a:p>
        </p:txBody>
      </p:sp>
      <p:pic>
        <p:nvPicPr>
          <p:cNvPr id="6" name="Picture 1039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260350"/>
            <a:ext cx="32385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1050"/>
          <p:cNvSpPr>
            <a:spLocks noChangeShapeType="1"/>
          </p:cNvSpPr>
          <p:nvPr userDrawn="1"/>
        </p:nvSpPr>
        <p:spPr bwMode="auto">
          <a:xfrm>
            <a:off x="755650" y="20605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l-BE"/>
          </a:p>
        </p:txBody>
      </p:sp>
      <p:sp>
        <p:nvSpPr>
          <p:cNvPr id="8" name="Line 1057"/>
          <p:cNvSpPr>
            <a:spLocks noChangeShapeType="1"/>
          </p:cNvSpPr>
          <p:nvPr userDrawn="1"/>
        </p:nvSpPr>
        <p:spPr bwMode="auto">
          <a:xfrm>
            <a:off x="914400" y="1522413"/>
            <a:ext cx="7632700" cy="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l-BE"/>
          </a:p>
        </p:txBody>
      </p:sp>
      <p:sp>
        <p:nvSpPr>
          <p:cNvPr id="717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/>
            </a:lvl1pPr>
          </a:lstStyle>
          <a:p>
            <a:r>
              <a:rPr lang="nl-BE" altLang="en-US"/>
              <a:t>Klik om het opmaakprofiel te bewerken</a:t>
            </a:r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r>
              <a:rPr lang="nl-BE" altLang="en-US"/>
              <a:t>Klik om het opmaakprofiel van de modelondertitel te bewerken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83363" y="277813"/>
            <a:ext cx="2092325" cy="558958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304800" y="277813"/>
            <a:ext cx="6126163" cy="558958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04800" y="1341438"/>
            <a:ext cx="4098925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56125" y="1341438"/>
            <a:ext cx="4100513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BE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6" descr="pisadVLINDER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grayscl/>
          </a:blip>
          <a:srcRect/>
          <a:stretch>
            <a:fillRect/>
          </a:stretch>
        </p:blipFill>
        <p:spPr bwMode="auto">
          <a:xfrm>
            <a:off x="1981200" y="990600"/>
            <a:ext cx="5486400" cy="495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277813"/>
            <a:ext cx="8351838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BE" altLang="en-US" smtClean="0"/>
              <a:t>Klik om het opmaakprofiel te bewerken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341438"/>
            <a:ext cx="8351838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BE" altLang="en-US" smtClean="0"/>
              <a:t>Klik om de opmaakprofielen van de modeltekst te bewerken</a:t>
            </a:r>
          </a:p>
          <a:p>
            <a:pPr lvl="1"/>
            <a:r>
              <a:rPr lang="nl-BE" altLang="en-US" smtClean="0"/>
              <a:t>Tweede niveau</a:t>
            </a:r>
          </a:p>
          <a:p>
            <a:pPr lvl="2"/>
            <a:r>
              <a:rPr lang="nl-BE" altLang="en-US" smtClean="0"/>
              <a:t>Derde niveau</a:t>
            </a:r>
          </a:p>
          <a:p>
            <a:pPr lvl="3"/>
            <a:r>
              <a:rPr lang="nl-BE" altLang="en-US" smtClean="0"/>
              <a:t>Vierde niveau</a:t>
            </a:r>
          </a:p>
          <a:p>
            <a:pPr lvl="4"/>
            <a:r>
              <a:rPr lang="nl-BE" altLang="en-US" smtClean="0"/>
              <a:t>Vijfde niveau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15000" y="6324600"/>
            <a:ext cx="2895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800" b="1">
                <a:solidFill>
                  <a:srgbClr val="CC3300"/>
                </a:solidFill>
                <a:latin typeface="+mn-lt"/>
              </a:defRPr>
            </a:lvl1pPr>
          </a:lstStyle>
          <a:p>
            <a:pPr>
              <a:defRPr/>
            </a:pPr>
            <a:endParaRPr lang="nl-BE" alt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1371600" y="6019800"/>
            <a:ext cx="7239000" cy="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l-BE"/>
          </a:p>
        </p:txBody>
      </p:sp>
      <p:sp>
        <p:nvSpPr>
          <p:cNvPr id="6166" name="Text Box 22"/>
          <p:cNvSpPr txBox="1">
            <a:spLocks noChangeArrowheads="1"/>
          </p:cNvSpPr>
          <p:nvPr userDrawn="1"/>
        </p:nvSpPr>
        <p:spPr bwMode="auto">
          <a:xfrm>
            <a:off x="990600" y="6491288"/>
            <a:ext cx="1600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nl-NL" sz="1800"/>
          </a:p>
        </p:txBody>
      </p:sp>
      <p:grpSp>
        <p:nvGrpSpPr>
          <p:cNvPr id="1032" name="Group 29"/>
          <p:cNvGrpSpPr>
            <a:grpSpLocks/>
          </p:cNvGrpSpPr>
          <p:nvPr userDrawn="1"/>
        </p:nvGrpSpPr>
        <p:grpSpPr bwMode="auto">
          <a:xfrm>
            <a:off x="6227763" y="6145213"/>
            <a:ext cx="2520950" cy="625475"/>
            <a:chOff x="3923" y="3815"/>
            <a:chExt cx="1588" cy="394"/>
          </a:xfrm>
        </p:grpSpPr>
        <p:sp>
          <p:nvSpPr>
            <p:cNvPr id="6167" name="Text Box 23"/>
            <p:cNvSpPr txBox="1">
              <a:spLocks noChangeArrowheads="1"/>
            </p:cNvSpPr>
            <p:nvPr userDrawn="1"/>
          </p:nvSpPr>
          <p:spPr bwMode="auto">
            <a:xfrm>
              <a:off x="4168" y="4065"/>
              <a:ext cx="123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nl-NL" sz="900" b="1" i="1">
                  <a:solidFill>
                    <a:srgbClr val="777777"/>
                  </a:solidFill>
                  <a:latin typeface="Verdana" pitchFamily="34" charset="0"/>
                </a:rPr>
                <a:t>ISO 9001:2008</a:t>
              </a:r>
              <a:r>
                <a:rPr lang="fr-BE" sz="900" b="1" i="1">
                  <a:solidFill>
                    <a:srgbClr val="777777"/>
                  </a:solidFill>
                  <a:latin typeface="Verdana" pitchFamily="34" charset="0"/>
                </a:rPr>
                <a:t> Certified</a:t>
              </a:r>
              <a:endParaRPr lang="nl-NL" sz="900" b="1" i="1">
                <a:solidFill>
                  <a:srgbClr val="777777"/>
                </a:solidFill>
              </a:endParaRPr>
            </a:p>
          </p:txBody>
        </p:sp>
        <p:sp>
          <p:nvSpPr>
            <p:cNvPr id="6171" name="Text Box 27"/>
            <p:cNvSpPr txBox="1">
              <a:spLocks noChangeArrowheads="1"/>
            </p:cNvSpPr>
            <p:nvPr userDrawn="1"/>
          </p:nvSpPr>
          <p:spPr bwMode="auto">
            <a:xfrm>
              <a:off x="3923" y="3815"/>
              <a:ext cx="15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nl-BE" altLang="en-US" sz="2000" b="1">
                  <a:solidFill>
                    <a:srgbClr val="CC3300"/>
                  </a:solidFill>
                  <a:latin typeface="Tahoma" pitchFamily="34" charset="0"/>
                </a:rPr>
                <a:t>www.pisad.be</a:t>
              </a:r>
              <a:endParaRPr lang="nl-NL" sz="2000" b="1">
                <a:solidFill>
                  <a:srgbClr val="CC3300"/>
                </a:solidFill>
                <a:latin typeface="Tahoma" pitchFamily="34" charset="0"/>
              </a:endParaRPr>
            </a:p>
          </p:txBody>
        </p:sp>
      </p:grpSp>
      <p:pic>
        <p:nvPicPr>
          <p:cNvPr id="1033" name="Picture 28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07950" y="6092825"/>
            <a:ext cx="2735263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75" name="Line 31"/>
          <p:cNvSpPr>
            <a:spLocks noChangeShapeType="1"/>
          </p:cNvSpPr>
          <p:nvPr userDrawn="1"/>
        </p:nvSpPr>
        <p:spPr bwMode="auto">
          <a:xfrm>
            <a:off x="323850" y="260350"/>
            <a:ext cx="8351838" cy="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77777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777777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777777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777777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777777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777777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777777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777777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777777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rgbClr val="CC330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rgbClr val="CC330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rgbClr val="CC330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rgbClr val="CC330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voost.be/nl/2015-05-06/alcohol-en-druggebruik-bij-jongeren-daalt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Game.over@tabak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nl-BE" sz="2800" b="0" i="1" dirty="0" smtClean="0">
                <a:solidFill>
                  <a:srgbClr val="CC3300"/>
                </a:solidFill>
              </a:rPr>
              <a:t/>
            </a:r>
            <a:br>
              <a:rPr lang="nl-BE" sz="2800" b="0" i="1" dirty="0" smtClean="0">
                <a:solidFill>
                  <a:srgbClr val="CC3300"/>
                </a:solidFill>
              </a:rPr>
            </a:br>
            <a:r>
              <a:rPr lang="nl-BE" sz="2800" b="0" i="1" dirty="0" smtClean="0">
                <a:solidFill>
                  <a:srgbClr val="CC3300"/>
                </a:solidFill>
              </a:rPr>
              <a:t>Resultaten </a:t>
            </a:r>
            <a:r>
              <a:rPr lang="nl-BE" sz="2800" b="0" i="1" dirty="0" err="1" smtClean="0">
                <a:solidFill>
                  <a:srgbClr val="CC3300"/>
                </a:solidFill>
              </a:rPr>
              <a:t>Leerlingenbevraging</a:t>
            </a:r>
            <a:r>
              <a:rPr lang="nl-BE" sz="2800" b="0" i="1" dirty="0" smtClean="0">
                <a:solidFill>
                  <a:srgbClr val="CC3300"/>
                </a:solidFill>
              </a:rPr>
              <a:t/>
            </a:r>
            <a:br>
              <a:rPr lang="nl-BE" sz="2800" b="0" i="1" dirty="0" smtClean="0">
                <a:solidFill>
                  <a:srgbClr val="CC3300"/>
                </a:solidFill>
              </a:rPr>
            </a:br>
            <a:r>
              <a:rPr lang="nl-BE" sz="2800" b="0" i="1" dirty="0" smtClean="0">
                <a:solidFill>
                  <a:srgbClr val="CC3300"/>
                </a:solidFill>
              </a:rPr>
              <a:t>Regio Geraardsbergen</a:t>
            </a:r>
            <a:endParaRPr lang="nl-NL" sz="3600" b="0" i="1" dirty="0" smtClean="0">
              <a:solidFill>
                <a:srgbClr val="CC33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>
                <a:solidFill>
                  <a:schemeClr val="bg2"/>
                </a:solidFill>
              </a:rPr>
              <a:t>Evelyn Branswijk</a:t>
            </a:r>
            <a:br>
              <a:rPr lang="en-US" sz="2400" dirty="0" smtClean="0">
                <a:solidFill>
                  <a:schemeClr val="bg2"/>
                </a:solidFill>
              </a:rPr>
            </a:br>
            <a:r>
              <a:rPr lang="en-US" sz="2000" dirty="0" err="1" smtClean="0">
                <a:solidFill>
                  <a:schemeClr val="bg2"/>
                </a:solidFill>
              </a:rPr>
              <a:t>Drugbegeleider</a:t>
            </a:r>
            <a:r>
              <a:rPr lang="en-US" sz="2000" dirty="0" smtClean="0">
                <a:solidFill>
                  <a:schemeClr val="bg2"/>
                </a:solidFill>
              </a:rPr>
              <a:t> PISAD </a:t>
            </a:r>
            <a:r>
              <a:rPr lang="en-US" sz="2000" dirty="0" err="1" smtClean="0">
                <a:solidFill>
                  <a:schemeClr val="bg2"/>
                </a:solidFill>
              </a:rPr>
              <a:t>regio</a:t>
            </a:r>
            <a:r>
              <a:rPr lang="en-US" sz="2000" dirty="0" smtClean="0">
                <a:solidFill>
                  <a:schemeClr val="bg2"/>
                </a:solidFill>
              </a:rPr>
              <a:t> Geraardsbergen - Lierde</a:t>
            </a:r>
            <a:endParaRPr lang="nl-BE" sz="2000" dirty="0" smtClean="0">
              <a:solidFill>
                <a:srgbClr val="CC3300"/>
              </a:solidFill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300663"/>
            <a:ext cx="1476375" cy="133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0650" y="5661025"/>
            <a:ext cx="1068388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Alcohol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857232"/>
            <a:ext cx="8351838" cy="5010168"/>
          </a:xfrm>
        </p:spPr>
        <p:txBody>
          <a:bodyPr/>
          <a:lstStyle/>
          <a:p>
            <a:r>
              <a:rPr lang="nl-BE" sz="2400" b="1" dirty="0" smtClean="0"/>
              <a:t>Actie:</a:t>
            </a:r>
          </a:p>
          <a:p>
            <a:pPr lvl="1"/>
            <a:r>
              <a:rPr lang="nl-BE" sz="2200" dirty="0" smtClean="0"/>
              <a:t>Preventie richten naar 3</a:t>
            </a:r>
            <a:r>
              <a:rPr lang="nl-BE" sz="2200" baseline="30000" dirty="0" smtClean="0"/>
              <a:t>de</a:t>
            </a:r>
            <a:r>
              <a:rPr lang="nl-BE" sz="2200" dirty="0" smtClean="0"/>
              <a:t> graad secundair onderwijs.</a:t>
            </a:r>
          </a:p>
          <a:p>
            <a:pPr lvl="2"/>
            <a:r>
              <a:rPr lang="nl-BE" sz="1800" dirty="0" smtClean="0"/>
              <a:t>Ontwikkelen van een specifieke cartoon voor deze doelgroep.</a:t>
            </a:r>
            <a:endParaRPr lang="nl-BE" sz="2000" dirty="0" smtClean="0"/>
          </a:p>
          <a:p>
            <a:pPr lvl="1"/>
            <a:r>
              <a:rPr lang="nl-BE" sz="2100" dirty="0" smtClean="0"/>
              <a:t>Overleg  met organisatoren en andere betrokkenen bij risicovolle evenementen, bijvoorbeeld </a:t>
            </a:r>
            <a:r>
              <a:rPr lang="nl-BE" sz="2100" dirty="0" err="1" smtClean="0"/>
              <a:t>Duvel-Trophy</a:t>
            </a:r>
            <a:r>
              <a:rPr lang="nl-BE" sz="2100" dirty="0" smtClean="0"/>
              <a:t>.</a:t>
            </a:r>
          </a:p>
          <a:p>
            <a:pPr lvl="1"/>
            <a:r>
              <a:rPr lang="nl-BE" sz="2100" dirty="0" smtClean="0"/>
              <a:t>Overleg met spoeddienst</a:t>
            </a:r>
          </a:p>
          <a:p>
            <a:pPr lvl="2"/>
            <a:r>
              <a:rPr lang="nl-BE" sz="2000" dirty="0" smtClean="0"/>
              <a:t>Mogelijkheid tot preventieve begeleidingen</a:t>
            </a:r>
            <a:endParaRPr lang="nl-BE" sz="1700" dirty="0" smtClean="0"/>
          </a:p>
          <a:p>
            <a:pPr lvl="2"/>
            <a:endParaRPr lang="nl-BE" sz="1700" dirty="0" smtClean="0"/>
          </a:p>
          <a:p>
            <a:endParaRPr lang="nl-BE" dirty="0" smtClean="0"/>
          </a:p>
          <a:p>
            <a:pPr lvl="1"/>
            <a:endParaRPr lang="nl-BE" dirty="0" smtClean="0"/>
          </a:p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Gamen</a:t>
            </a:r>
            <a:r>
              <a:rPr lang="nl-BE" dirty="0" smtClean="0"/>
              <a:t>/internet/computer/GSM/…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857232"/>
            <a:ext cx="8351838" cy="5010168"/>
          </a:xfrm>
        </p:spPr>
        <p:txBody>
          <a:bodyPr/>
          <a:lstStyle/>
          <a:p>
            <a:r>
              <a:rPr lang="nl-BE" sz="2400" b="1" dirty="0" smtClean="0"/>
              <a:t>Resultaten </a:t>
            </a:r>
            <a:r>
              <a:rPr lang="nl-BE" sz="2400" b="1" dirty="0" err="1" smtClean="0"/>
              <a:t>leerlingenbevraging</a:t>
            </a:r>
            <a:r>
              <a:rPr lang="nl-BE" sz="2400" b="1" dirty="0" smtClean="0"/>
              <a:t>:</a:t>
            </a:r>
          </a:p>
          <a:p>
            <a:pPr lvl="1"/>
            <a:r>
              <a:rPr lang="nl-BE" sz="2100" dirty="0" smtClean="0"/>
              <a:t>Het gebruik van computer, gsm, laptop, enz. komt vaak bij jongeren voor.</a:t>
            </a:r>
          </a:p>
          <a:p>
            <a:r>
              <a:rPr lang="nl-BE" sz="2400" b="1" dirty="0" smtClean="0"/>
              <a:t>Preventiedoelstelling:</a:t>
            </a:r>
          </a:p>
          <a:p>
            <a:pPr lvl="1"/>
            <a:r>
              <a:rPr lang="nl-BE" sz="2300" dirty="0" smtClean="0"/>
              <a:t>Verantwoord leren omgaan met computer/GSM/…</a:t>
            </a:r>
            <a:endParaRPr lang="nl-BE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Gamen</a:t>
            </a:r>
            <a:r>
              <a:rPr lang="nl-BE" dirty="0" smtClean="0"/>
              <a:t>/internet/computer/GSM/…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928670"/>
            <a:ext cx="8351838" cy="4938730"/>
          </a:xfrm>
        </p:spPr>
        <p:txBody>
          <a:bodyPr/>
          <a:lstStyle/>
          <a:p>
            <a:r>
              <a:rPr lang="nl-BE" sz="2400" b="1" dirty="0" smtClean="0"/>
              <a:t>Actie:</a:t>
            </a:r>
          </a:p>
          <a:p>
            <a:pPr lvl="1"/>
            <a:r>
              <a:rPr lang="nl-BE" sz="2300" dirty="0" smtClean="0"/>
              <a:t>Gericht opnemen in preventiesessies 1</a:t>
            </a:r>
            <a:r>
              <a:rPr lang="nl-BE" sz="2300" baseline="30000" dirty="0" smtClean="0"/>
              <a:t>ste</a:t>
            </a:r>
            <a:r>
              <a:rPr lang="nl-BE" sz="2300" dirty="0" smtClean="0"/>
              <a:t> graad secundair onderwijs.</a:t>
            </a:r>
          </a:p>
          <a:p>
            <a:pPr lvl="1"/>
            <a:r>
              <a:rPr lang="nl-BE" sz="2300" dirty="0" smtClean="0"/>
              <a:t>Vlucht naar Avatar (gericht naar kinderen uit het 6</a:t>
            </a:r>
            <a:r>
              <a:rPr lang="nl-BE" sz="2300" baseline="30000" dirty="0" smtClean="0"/>
              <a:t>de</a:t>
            </a:r>
            <a:r>
              <a:rPr lang="nl-BE" sz="2300" dirty="0" smtClean="0"/>
              <a:t> leerjaar).</a:t>
            </a:r>
          </a:p>
          <a:p>
            <a:pPr lvl="1"/>
            <a:endParaRPr lang="nl-BE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Cannabis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928670"/>
            <a:ext cx="8351838" cy="4938730"/>
          </a:xfrm>
        </p:spPr>
        <p:txBody>
          <a:bodyPr/>
          <a:lstStyle/>
          <a:p>
            <a:r>
              <a:rPr lang="nl-BE" sz="2400" b="1" dirty="0" smtClean="0"/>
              <a:t>Resultaten leerlingenbevrachting</a:t>
            </a:r>
          </a:p>
          <a:p>
            <a:pPr lvl="1"/>
            <a:r>
              <a:rPr lang="nl-BE" sz="2200" dirty="0" smtClean="0"/>
              <a:t>4 jongeren op 5 gebruikt geen cannabis.</a:t>
            </a:r>
          </a:p>
          <a:p>
            <a:pPr lvl="1"/>
            <a:r>
              <a:rPr lang="nl-BE" sz="2200" dirty="0" smtClean="0"/>
              <a:t>De gemiddelde beginleeftijd ligt hier rond de 15 jaar.</a:t>
            </a:r>
          </a:p>
          <a:p>
            <a:pPr lvl="1"/>
            <a:r>
              <a:rPr lang="nl-BE" sz="2200" dirty="0" smtClean="0"/>
              <a:t>Cannabisgebruik komt wel vaker voor bij leerlingen uit beroepsopleidingen.</a:t>
            </a:r>
          </a:p>
          <a:p>
            <a:pPr lvl="1"/>
            <a:endParaRPr lang="nl-BE" sz="2200" dirty="0" smtClean="0"/>
          </a:p>
          <a:p>
            <a:endParaRPr lang="nl-BE" sz="2400" dirty="0" smtClean="0"/>
          </a:p>
          <a:p>
            <a:r>
              <a:rPr lang="nl-BE" sz="2400" b="1" dirty="0" smtClean="0"/>
              <a:t>Preventiedoelstelling: </a:t>
            </a:r>
          </a:p>
          <a:p>
            <a:pPr lvl="1"/>
            <a:r>
              <a:rPr lang="nl-BE" sz="2100" dirty="0" smtClean="0"/>
              <a:t>Medeverantwoordelijkheid van de vriendengroep.</a:t>
            </a:r>
          </a:p>
          <a:p>
            <a:pPr lvl="1"/>
            <a:r>
              <a:rPr lang="nl-BE" sz="2100" dirty="0" smtClean="0"/>
              <a:t>In stand houden van sociale normen.</a:t>
            </a:r>
          </a:p>
          <a:p>
            <a:pPr lvl="1">
              <a:buNone/>
            </a:pPr>
            <a:endParaRPr lang="nl-BE" sz="2000" i="1" dirty="0" smtClean="0">
              <a:latin typeface="Arial"/>
              <a:cs typeface="Arial"/>
            </a:endParaRPr>
          </a:p>
          <a:p>
            <a:pPr lvl="1">
              <a:buNone/>
            </a:pPr>
            <a:r>
              <a:rPr lang="nl-BE" sz="2000" i="1" dirty="0" smtClean="0">
                <a:latin typeface="Arial"/>
                <a:cs typeface="Arial"/>
              </a:rPr>
              <a:t>	→</a:t>
            </a:r>
            <a:r>
              <a:rPr lang="nl-BE" sz="2000" i="1" dirty="0" smtClean="0"/>
              <a:t>Doelgroep: basis- en secundair onderwijs/ niet-georganiseerde jeugd</a:t>
            </a:r>
            <a:r>
              <a:rPr lang="nl-BE" sz="1800" i="1" dirty="0" smtClean="0"/>
              <a:t>.</a:t>
            </a:r>
            <a:endParaRPr lang="nl-BE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Cannabis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2400" b="1" dirty="0" smtClean="0"/>
              <a:t>Actie:</a:t>
            </a:r>
          </a:p>
          <a:p>
            <a:pPr lvl="1"/>
            <a:r>
              <a:rPr lang="nl-BE" sz="2300" dirty="0" smtClean="0"/>
              <a:t>Beeldvorming blijven corrigeren voor de 20% van de jongeren die wel gebruikt!</a:t>
            </a:r>
          </a:p>
          <a:p>
            <a:pPr lvl="1"/>
            <a:r>
              <a:rPr lang="nl-BE" sz="2300" dirty="0" smtClean="0"/>
              <a:t>Preventiepakket </a:t>
            </a:r>
            <a:r>
              <a:rPr lang="nl-BE" sz="2300" dirty="0" err="1" smtClean="0"/>
              <a:t>Crush</a:t>
            </a:r>
            <a:r>
              <a:rPr lang="nl-BE" sz="2300" dirty="0" smtClean="0"/>
              <a:t>, de focus ligt op alcohol en cannabis voor jongeren van de 3</a:t>
            </a:r>
            <a:r>
              <a:rPr lang="nl-BE" sz="2300" baseline="30000" dirty="0" smtClean="0"/>
              <a:t>de</a:t>
            </a:r>
            <a:r>
              <a:rPr lang="nl-BE" sz="2300" dirty="0" smtClean="0"/>
              <a:t> graad secundair onderwijs.</a:t>
            </a:r>
          </a:p>
          <a:p>
            <a:pPr lvl="1"/>
            <a:r>
              <a:rPr lang="nl-BE" sz="2300" dirty="0" smtClean="0"/>
              <a:t>Maat in de shit: preventiepakket rond cannabis gericht op jongeren uit de 2de graad secundair onderwijs.</a:t>
            </a:r>
          </a:p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Andere illegale drugs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857232"/>
            <a:ext cx="8351838" cy="5010168"/>
          </a:xfrm>
        </p:spPr>
        <p:txBody>
          <a:bodyPr/>
          <a:lstStyle/>
          <a:p>
            <a:r>
              <a:rPr lang="nl-BE" sz="2400" b="1" dirty="0" smtClean="0"/>
              <a:t>Resultaten </a:t>
            </a:r>
            <a:r>
              <a:rPr lang="nl-BE" sz="2400" b="1" dirty="0" err="1" smtClean="0"/>
              <a:t>leerlingenbevraging</a:t>
            </a:r>
            <a:r>
              <a:rPr lang="nl-BE" sz="2400" b="1" dirty="0" smtClean="0"/>
              <a:t>:</a:t>
            </a:r>
          </a:p>
          <a:p>
            <a:pPr lvl="1"/>
            <a:r>
              <a:rPr lang="nl-BE" sz="2300" dirty="0" smtClean="0"/>
              <a:t>Het gebruik van andere illegale drugs komt weinig voor (prevalentie: 3.7%).</a:t>
            </a:r>
          </a:p>
          <a:p>
            <a:pPr lvl="1"/>
            <a:r>
              <a:rPr lang="nl-BE" sz="2300" dirty="0" smtClean="0"/>
              <a:t>Andere illegale drugs maken geen deel uit van de leefwereld van 12-18jarigen. Ook de beschikbaarheid ligt veel lager dan deze voor cannabis</a:t>
            </a:r>
          </a:p>
          <a:p>
            <a:r>
              <a:rPr lang="nl-BE" sz="2400" b="1" dirty="0" smtClean="0"/>
              <a:t>Preventiedoelstelling:</a:t>
            </a:r>
          </a:p>
          <a:p>
            <a:pPr lvl="1"/>
            <a:r>
              <a:rPr lang="nl-BE" sz="2300" dirty="0" smtClean="0"/>
              <a:t>Het behouden van de bestaande accenten.</a:t>
            </a:r>
          </a:p>
          <a:p>
            <a:pPr lvl="1"/>
            <a:endParaRPr lang="nl-BE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Andere illegale drugs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928670"/>
            <a:ext cx="8351838" cy="4938730"/>
          </a:xfrm>
        </p:spPr>
        <p:txBody>
          <a:bodyPr/>
          <a:lstStyle/>
          <a:p>
            <a:r>
              <a:rPr lang="nl-BE" sz="2400" b="1" dirty="0" smtClean="0"/>
              <a:t>Actie:</a:t>
            </a:r>
          </a:p>
          <a:p>
            <a:pPr lvl="1"/>
            <a:r>
              <a:rPr lang="nl-BE" sz="2300" dirty="0" smtClean="0"/>
              <a:t>Zorg op maat:</a:t>
            </a:r>
          </a:p>
          <a:p>
            <a:pPr lvl="2"/>
            <a:r>
              <a:rPr lang="nl-BE" sz="2000" dirty="0" smtClean="0"/>
              <a:t>Afhankelijk van de individuele resultaten van de school.</a:t>
            </a:r>
          </a:p>
          <a:p>
            <a:pPr lvl="1"/>
            <a:r>
              <a:rPr lang="nl-BE" sz="2300" dirty="0" smtClean="0"/>
              <a:t>Verder bestendigen van bestaande preventieve acties.</a:t>
            </a:r>
          </a:p>
          <a:p>
            <a:pPr lvl="1">
              <a:buNone/>
            </a:pPr>
            <a:endParaRPr lang="nl-BE" sz="2300" dirty="0" smtClean="0"/>
          </a:p>
          <a:p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Leerlingenbevraging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 smtClean="0"/>
          </a:p>
          <a:p>
            <a:pPr lvl="2"/>
            <a:r>
              <a:rPr lang="nl-NL" u="sng" dirty="0" smtClean="0">
                <a:hlinkClick r:id="rId3"/>
              </a:rPr>
              <a:t>http://www.tvoost.be/nl/2015-05-06/alcohol-en-druggebruik-bij-jongeren-daalt/</a:t>
            </a:r>
            <a:endParaRPr lang="nl-NL" u="sng" dirty="0" smtClean="0"/>
          </a:p>
          <a:p>
            <a:pPr lvl="2">
              <a:buNone/>
            </a:pPr>
            <a:endParaRPr lang="nl-BE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B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nl-NL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  <a:hlinkClick r:id="rId3"/>
              </a:rPr>
              <a:t>http://www.tvoost.be/nl/2015-05-06/alcohol-en-druggebruik-bij-jongeren-daalt/</a:t>
            </a:r>
            <a:endParaRPr kumimoji="0" lang="nl-BE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B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B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nl-NL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  <a:hlinkClick r:id="rId3"/>
              </a:rPr>
              <a:t>http://www.tvoost.be/nl/2015-05-06/alcohol-en-druggebruik-bij-jongeren-daalt/</a:t>
            </a:r>
            <a:endParaRPr kumimoji="0" lang="nl-BE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B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B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</a:pPr>
            <a:r>
              <a:rPr kumimoji="0" lang="nl-NL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  <a:hlinkClick r:id="rId3"/>
              </a:rPr>
              <a:t>http://www.tvoost.be/nl/2015-05-06/alcohol-en-druggebruik-bij-jongeren-daalt/</a:t>
            </a:r>
            <a:endParaRPr kumimoji="0" lang="nl-BE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B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2800" dirty="0" smtClean="0"/>
              <a:t>Algemene opmerking n.a.v. de bevraging</a:t>
            </a:r>
            <a:endParaRPr lang="nl-BE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2400" dirty="0" smtClean="0"/>
              <a:t>Objectief versus subjectief</a:t>
            </a:r>
          </a:p>
          <a:p>
            <a:pPr lvl="1"/>
            <a:r>
              <a:rPr lang="nl-BE" sz="2400" dirty="0" smtClean="0"/>
              <a:t>Druggebruik bij jongeren in de scholen in de PISAD – regio valt hard mee!</a:t>
            </a:r>
          </a:p>
          <a:p>
            <a:pPr lvl="1"/>
            <a:r>
              <a:rPr lang="nl-BE" sz="2400" dirty="0" smtClean="0"/>
              <a:t>De inschatting was veel hoger.</a:t>
            </a:r>
            <a:endParaRPr lang="nl-BE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2800" dirty="0" smtClean="0"/>
              <a:t>Resultaten enquête drugpreventie in het onderwijs</a:t>
            </a:r>
            <a:endParaRPr lang="nl-BE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2400" dirty="0" smtClean="0"/>
              <a:t>Drugpreventie in het Basisonderwijs</a:t>
            </a:r>
          </a:p>
          <a:p>
            <a:pPr lvl="1"/>
            <a:r>
              <a:rPr lang="nl-BE" sz="2400" dirty="0" smtClean="0"/>
              <a:t>80% geeft aan dat dit zinvol is</a:t>
            </a:r>
          </a:p>
          <a:p>
            <a:pPr lvl="1"/>
            <a:endParaRPr lang="nl-BE" sz="2400" dirty="0" smtClean="0"/>
          </a:p>
          <a:p>
            <a:r>
              <a:rPr lang="nl-BE" sz="2400" dirty="0" smtClean="0"/>
              <a:t>Drugpreventie in het Secundair onderwijs</a:t>
            </a:r>
          </a:p>
          <a:p>
            <a:pPr lvl="1"/>
            <a:r>
              <a:rPr lang="nl-BE" sz="2400" dirty="0" smtClean="0"/>
              <a:t>86% geeft aan dat dit zinvol is</a:t>
            </a:r>
          </a:p>
          <a:p>
            <a:pPr lvl="1">
              <a:buNone/>
            </a:pPr>
            <a:endParaRPr lang="nl-B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2800" dirty="0" smtClean="0"/>
              <a:t>Resultaten enquête drugpreventie in het onderwijs</a:t>
            </a:r>
            <a:endParaRPr lang="nl-BE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2600" b="1" dirty="0" smtClean="0"/>
              <a:t>Top 5 Basisonderwijs</a:t>
            </a:r>
          </a:p>
          <a:p>
            <a:pPr lvl="1"/>
            <a:r>
              <a:rPr lang="nl-BE" sz="2400" dirty="0" smtClean="0"/>
              <a:t>Gevolgen en gevaren</a:t>
            </a:r>
          </a:p>
          <a:p>
            <a:pPr lvl="1"/>
            <a:r>
              <a:rPr lang="nl-BE" sz="2400" dirty="0" smtClean="0"/>
              <a:t>Niet aan beginnen</a:t>
            </a:r>
          </a:p>
          <a:p>
            <a:pPr lvl="1"/>
            <a:r>
              <a:rPr lang="nl-BE" sz="2400" dirty="0" smtClean="0"/>
              <a:t>Leren neen zeggen</a:t>
            </a:r>
          </a:p>
          <a:p>
            <a:pPr lvl="1"/>
            <a:r>
              <a:rPr lang="nl-BE" sz="2400" dirty="0" smtClean="0"/>
              <a:t>Drugs zijn slecht</a:t>
            </a:r>
          </a:p>
          <a:p>
            <a:pPr lvl="1"/>
            <a:r>
              <a:rPr lang="nl-BE" sz="2400" dirty="0" smtClean="0"/>
              <a:t>Ingaan tegen groepsdruk</a:t>
            </a:r>
            <a:endParaRPr lang="nl-BE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z="2800" dirty="0" smtClean="0"/>
              <a:t>Resultaten enquête drugpreventie in het onderwijs</a:t>
            </a:r>
            <a:endParaRPr lang="nl-BE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sz="2600" b="1" dirty="0" smtClean="0"/>
              <a:t>Top 5 Secundair onderwijs</a:t>
            </a:r>
          </a:p>
          <a:p>
            <a:pPr lvl="1"/>
            <a:r>
              <a:rPr lang="nl-BE" sz="2400" dirty="0" smtClean="0"/>
              <a:t>Gevolgen en gevaren</a:t>
            </a:r>
          </a:p>
          <a:p>
            <a:pPr lvl="1"/>
            <a:r>
              <a:rPr lang="nl-BE" sz="2400" dirty="0" smtClean="0"/>
              <a:t>Niet aan beginnen</a:t>
            </a:r>
          </a:p>
          <a:p>
            <a:pPr lvl="1"/>
            <a:r>
              <a:rPr lang="nl-BE" sz="2400" dirty="0" smtClean="0"/>
              <a:t>Drugs zijn slecht</a:t>
            </a:r>
          </a:p>
          <a:p>
            <a:pPr lvl="1"/>
            <a:r>
              <a:rPr lang="nl-BE" sz="2400" dirty="0" smtClean="0"/>
              <a:t>Leren neen zeggen</a:t>
            </a:r>
          </a:p>
          <a:p>
            <a:pPr lvl="1"/>
            <a:r>
              <a:rPr lang="nl-BE" sz="2400" dirty="0" smtClean="0"/>
              <a:t>Zet je aan het denken</a:t>
            </a:r>
          </a:p>
          <a:p>
            <a:pPr lvl="1">
              <a:buNone/>
            </a:pPr>
            <a:endParaRPr lang="nl-BE" b="1" dirty="0" smtClean="0"/>
          </a:p>
          <a:p>
            <a:pPr lvl="1"/>
            <a:endParaRPr lang="nl-B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Tabak</a:t>
            </a:r>
            <a:endParaRPr lang="nl-BE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304800" y="928670"/>
            <a:ext cx="8351838" cy="4938730"/>
          </a:xfrm>
        </p:spPr>
        <p:txBody>
          <a:bodyPr/>
          <a:lstStyle/>
          <a:p>
            <a:r>
              <a:rPr lang="nl-BE" sz="2400" b="1" dirty="0" smtClean="0"/>
              <a:t>Resultaten </a:t>
            </a:r>
            <a:r>
              <a:rPr lang="nl-BE" sz="2400" b="1" dirty="0" err="1" smtClean="0"/>
              <a:t>leerlingenbevraging</a:t>
            </a:r>
            <a:r>
              <a:rPr lang="nl-BE" sz="2400" dirty="0" smtClean="0"/>
              <a:t>:</a:t>
            </a:r>
          </a:p>
          <a:p>
            <a:pPr lvl="1"/>
            <a:r>
              <a:rPr lang="nl-BE" sz="2300" dirty="0" smtClean="0"/>
              <a:t>Er is een groeiend bewustzijn onder de jongeren betreffende de risico’s van tabak.</a:t>
            </a:r>
          </a:p>
          <a:p>
            <a:pPr lvl="1"/>
            <a:r>
              <a:rPr lang="nl-BE" sz="2300" dirty="0" smtClean="0"/>
              <a:t>Het </a:t>
            </a:r>
            <a:r>
              <a:rPr lang="nl-BE" sz="2300" dirty="0" err="1" smtClean="0"/>
              <a:t>ooit-gebruik</a:t>
            </a:r>
            <a:r>
              <a:rPr lang="nl-BE" sz="2300" dirty="0" smtClean="0"/>
              <a:t> van tabak is sterk gedaald.</a:t>
            </a:r>
          </a:p>
          <a:p>
            <a:pPr lvl="1"/>
            <a:r>
              <a:rPr lang="nl-BE" sz="2300" dirty="0" smtClean="0"/>
              <a:t>De groep van 13-14-jarigen geraakt makkelijk aan tabak.</a:t>
            </a:r>
          </a:p>
          <a:p>
            <a:pPr lvl="1">
              <a:buNone/>
            </a:pPr>
            <a:endParaRPr lang="nl-BE" sz="2400" b="1" dirty="0" smtClean="0"/>
          </a:p>
          <a:p>
            <a:pPr lvl="1">
              <a:buNone/>
            </a:pPr>
            <a:r>
              <a:rPr lang="nl-BE" sz="2400" b="1" dirty="0" smtClean="0"/>
              <a:t>Preventiedoelstelling:</a:t>
            </a:r>
          </a:p>
          <a:p>
            <a:pPr lvl="1"/>
            <a:r>
              <a:rPr lang="nl-BE" sz="2300" dirty="0" smtClean="0"/>
              <a:t>De toegankelijkheid van tabak voor minderjarigen verhogen.</a:t>
            </a:r>
          </a:p>
          <a:p>
            <a:pPr lvl="1"/>
            <a:r>
              <a:rPr lang="nl-BE" sz="2300" dirty="0" smtClean="0"/>
              <a:t>Vermijden van het experimenteergedrag.</a:t>
            </a:r>
          </a:p>
          <a:p>
            <a:pPr lvl="1"/>
            <a:endParaRPr lang="nl-BE" dirty="0" smtClean="0"/>
          </a:p>
          <a:p>
            <a:pPr lvl="1"/>
            <a:endParaRPr lang="nl-BE" dirty="0" smtClean="0"/>
          </a:p>
          <a:p>
            <a:pPr lvl="1">
              <a:buNone/>
            </a:pP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Tabak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928670"/>
            <a:ext cx="8351838" cy="4938730"/>
          </a:xfrm>
        </p:spPr>
        <p:txBody>
          <a:bodyPr/>
          <a:lstStyle/>
          <a:p>
            <a:r>
              <a:rPr lang="nl-BE" sz="2400" b="1" dirty="0" smtClean="0"/>
              <a:t>Actie:</a:t>
            </a:r>
          </a:p>
          <a:p>
            <a:pPr lvl="1"/>
            <a:r>
              <a:rPr lang="nl-BE" sz="2300" dirty="0" smtClean="0"/>
              <a:t>Sensibiliseren van horeca en andere detailhandel met specifieke aandacht naar schoolgaande jongeren. (stickers, brieven, enz. naar analogie met de actie voor nachtwinkels).</a:t>
            </a:r>
          </a:p>
          <a:p>
            <a:pPr lvl="1"/>
            <a:r>
              <a:rPr lang="nl-BE" sz="2300" dirty="0" smtClean="0"/>
              <a:t>Rookvrije klassen.</a:t>
            </a:r>
          </a:p>
          <a:p>
            <a:pPr lvl="2"/>
            <a:r>
              <a:rPr lang="nl-BE" sz="2000" dirty="0" smtClean="0"/>
              <a:t>Gericht naar jongeren uit de 1</a:t>
            </a:r>
            <a:r>
              <a:rPr lang="nl-BE" sz="2000" baseline="30000" dirty="0" smtClean="0"/>
              <a:t>ste</a:t>
            </a:r>
            <a:r>
              <a:rPr lang="nl-BE" sz="2000" dirty="0" smtClean="0"/>
              <a:t> graad.</a:t>
            </a:r>
          </a:p>
          <a:p>
            <a:pPr lvl="1"/>
            <a:r>
              <a:rPr lang="nl-BE" sz="2300" dirty="0" err="1" smtClean="0">
                <a:hlinkClick r:id="rId3"/>
              </a:rPr>
              <a:t>Game.over</a:t>
            </a:r>
            <a:r>
              <a:rPr lang="nl-BE" sz="2300" dirty="0" smtClean="0">
                <a:hlinkClick r:id="rId3"/>
              </a:rPr>
              <a:t>@tabak</a:t>
            </a:r>
            <a:endParaRPr lang="nl-BE" sz="2300" dirty="0" smtClean="0"/>
          </a:p>
          <a:p>
            <a:pPr lvl="2"/>
            <a:r>
              <a:rPr lang="nl-BE" sz="2000" dirty="0" smtClean="0"/>
              <a:t>Preventiepakket gericht naar leerlingen uit het 6</a:t>
            </a:r>
            <a:r>
              <a:rPr lang="nl-BE" sz="2000" baseline="30000" dirty="0" smtClean="0"/>
              <a:t>de</a:t>
            </a:r>
            <a:r>
              <a:rPr lang="nl-BE" sz="2000" dirty="0" smtClean="0"/>
              <a:t> leerjaar.</a:t>
            </a:r>
          </a:p>
          <a:p>
            <a:pPr lvl="1"/>
            <a:r>
              <a:rPr lang="nl-BE" sz="2300" dirty="0" err="1" smtClean="0"/>
              <a:t>Feel</a:t>
            </a:r>
            <a:r>
              <a:rPr lang="nl-BE" sz="2300" dirty="0" smtClean="0"/>
              <a:t> free.</a:t>
            </a:r>
          </a:p>
          <a:p>
            <a:pPr lvl="2"/>
            <a:r>
              <a:rPr lang="nl-BE" sz="2000" dirty="0" err="1" smtClean="0"/>
              <a:t>Rookstopcursus</a:t>
            </a:r>
            <a:r>
              <a:rPr lang="nl-BE" sz="2000" dirty="0" smtClean="0"/>
              <a:t> voor jongeren (16+) uit de 3</a:t>
            </a:r>
            <a:r>
              <a:rPr lang="nl-BE" sz="2000" baseline="30000" dirty="0" smtClean="0"/>
              <a:t>de</a:t>
            </a:r>
            <a:r>
              <a:rPr lang="nl-BE" sz="2000" dirty="0" smtClean="0"/>
              <a:t> graad secundair onderwijs.</a:t>
            </a:r>
          </a:p>
          <a:p>
            <a:pPr lvl="2"/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Alcohol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4800" y="1000108"/>
            <a:ext cx="8351838" cy="4867292"/>
          </a:xfrm>
        </p:spPr>
        <p:txBody>
          <a:bodyPr/>
          <a:lstStyle/>
          <a:p>
            <a:r>
              <a:rPr lang="nl-BE" sz="2400" b="1" dirty="0" smtClean="0"/>
              <a:t>Resultaten </a:t>
            </a:r>
            <a:r>
              <a:rPr lang="nl-BE" sz="2400" b="1" dirty="0" err="1" smtClean="0"/>
              <a:t>leerlingenbevraging</a:t>
            </a:r>
            <a:r>
              <a:rPr lang="nl-BE" sz="2400" dirty="0" smtClean="0"/>
              <a:t>:</a:t>
            </a:r>
          </a:p>
          <a:p>
            <a:pPr lvl="1"/>
            <a:r>
              <a:rPr lang="nl-BE" sz="2300" dirty="0" smtClean="0"/>
              <a:t>Dalend </a:t>
            </a:r>
            <a:r>
              <a:rPr lang="nl-BE" sz="2300" dirty="0" err="1" smtClean="0"/>
              <a:t>ooit-gebruik</a:t>
            </a:r>
            <a:r>
              <a:rPr lang="nl-BE" sz="2300" dirty="0" smtClean="0"/>
              <a:t> bij -16 jarigen.</a:t>
            </a:r>
          </a:p>
          <a:p>
            <a:pPr lvl="1"/>
            <a:r>
              <a:rPr lang="nl-BE" sz="2300" dirty="0" smtClean="0"/>
              <a:t>13.1% van de jongeren boven de 16 jaar dronk nog nooit alcohol.</a:t>
            </a:r>
          </a:p>
          <a:p>
            <a:pPr lvl="1"/>
            <a:r>
              <a:rPr lang="nl-BE" sz="2300" dirty="0" smtClean="0"/>
              <a:t>Geen grote stijging bij </a:t>
            </a:r>
            <a:r>
              <a:rPr lang="nl-BE" sz="2300" dirty="0" err="1" smtClean="0"/>
              <a:t>binge-drinking</a:t>
            </a:r>
            <a:r>
              <a:rPr lang="nl-BE" sz="2300" dirty="0" smtClean="0"/>
              <a:t>. Wel occasioneel risicovol drinken. 	</a:t>
            </a:r>
          </a:p>
          <a:p>
            <a:r>
              <a:rPr lang="nl-BE" sz="2400" b="1" dirty="0" smtClean="0"/>
              <a:t>Preventiedoelstelling:</a:t>
            </a:r>
          </a:p>
          <a:p>
            <a:pPr marL="858837" lvl="1" indent="-514350">
              <a:buFont typeface="+mj-lt"/>
              <a:buAutoNum type="arabicPeriod"/>
            </a:pPr>
            <a:r>
              <a:rPr lang="nl-BE" sz="2300" dirty="0" smtClean="0"/>
              <a:t>Uitstellen beginleeftijd </a:t>
            </a:r>
            <a:r>
              <a:rPr lang="nl-BE" sz="2300" dirty="0" smtClean="0">
                <a:latin typeface="Arial"/>
                <a:cs typeface="Arial"/>
              </a:rPr>
              <a:t>→ ‘het is </a:t>
            </a:r>
            <a:r>
              <a:rPr lang="nl-BE" sz="2300" dirty="0" err="1" smtClean="0">
                <a:latin typeface="Arial"/>
                <a:cs typeface="Arial"/>
              </a:rPr>
              <a:t>ok</a:t>
            </a:r>
            <a:r>
              <a:rPr lang="nl-BE" sz="2300" dirty="0" smtClean="0">
                <a:latin typeface="Arial"/>
                <a:cs typeface="Arial"/>
              </a:rPr>
              <a:t> om geen alcohol te drinken’ (mentaliteitswijziging).</a:t>
            </a:r>
            <a:endParaRPr lang="nl-BE" sz="2300" dirty="0" smtClean="0"/>
          </a:p>
          <a:p>
            <a:pPr marL="858837" lvl="1" indent="-514350">
              <a:buFont typeface="+mj-lt"/>
              <a:buAutoNum type="arabicPeriod"/>
            </a:pPr>
            <a:r>
              <a:rPr lang="nl-BE" sz="2300" dirty="0" smtClean="0"/>
              <a:t>Verbod van sterke drank aan minderjarigen.</a:t>
            </a:r>
          </a:p>
          <a:p>
            <a:pPr marL="858837" lvl="1" indent="-514350">
              <a:buFont typeface="+mj-lt"/>
              <a:buAutoNum type="arabicPeriod"/>
            </a:pPr>
            <a:r>
              <a:rPr lang="nl-BE" sz="2300" dirty="0" smtClean="0"/>
              <a:t>Verantwoord alcoholgebruik voor de groep </a:t>
            </a:r>
            <a:br>
              <a:rPr lang="nl-BE" sz="2300" dirty="0" smtClean="0"/>
            </a:br>
            <a:r>
              <a:rPr lang="nl-BE" sz="2300" dirty="0" smtClean="0"/>
              <a:t>16 tot 18 jarigen.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e2">
  <a:themeElements>
    <a:clrScheme name="Presentatie2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Presentatie2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e2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2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2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2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2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2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2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2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2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\\srvgefp01\data_ge\doc\soc\Administratie Karl\Presentatie2.pot</Template>
  <TotalTime>4873</TotalTime>
  <Words>964</Words>
  <Application>Microsoft Office PowerPoint</Application>
  <PresentationFormat>Diavoorstelling (4:3)</PresentationFormat>
  <Paragraphs>167</Paragraphs>
  <Slides>16</Slides>
  <Notes>16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3" baseType="lpstr">
      <vt:lpstr>Arial</vt:lpstr>
      <vt:lpstr>Courier New</vt:lpstr>
      <vt:lpstr>Tahoma</vt:lpstr>
      <vt:lpstr>Times New Roman</vt:lpstr>
      <vt:lpstr>Verdana</vt:lpstr>
      <vt:lpstr>Wingdings</vt:lpstr>
      <vt:lpstr>Presentatie2</vt:lpstr>
      <vt:lpstr> Resultaten Leerlingenbevraging Regio Geraardsbergen</vt:lpstr>
      <vt:lpstr>Leerlingenbevraging</vt:lpstr>
      <vt:lpstr>Algemene opmerking n.a.v. de bevraging</vt:lpstr>
      <vt:lpstr>Resultaten enquête drugpreventie in het onderwijs</vt:lpstr>
      <vt:lpstr>Resultaten enquête drugpreventie in het onderwijs</vt:lpstr>
      <vt:lpstr>Resultaten enquête drugpreventie in het onderwijs</vt:lpstr>
      <vt:lpstr>Tabak</vt:lpstr>
      <vt:lpstr>Tabak</vt:lpstr>
      <vt:lpstr>Alcohol</vt:lpstr>
      <vt:lpstr>Alcohol</vt:lpstr>
      <vt:lpstr>Gamen/internet/computer/GSM/…</vt:lpstr>
      <vt:lpstr>Gamen/internet/computer/GSM/…</vt:lpstr>
      <vt:lpstr>Cannabis</vt:lpstr>
      <vt:lpstr>Cannabis</vt:lpstr>
      <vt:lpstr>Andere illegale drugs</vt:lpstr>
      <vt:lpstr>Andere illegale drugs</vt:lpstr>
    </vt:vector>
  </TitlesOfParts>
  <Company>Oudenaarde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Teamvergadering 13 januari 2006</dc:title>
  <dc:creator>Stadsbestuur Oudenaarde</dc:creator>
  <cp:lastModifiedBy>Evelyn</cp:lastModifiedBy>
  <cp:revision>166</cp:revision>
  <dcterms:created xsi:type="dcterms:W3CDTF">2006-01-10T09:12:15Z</dcterms:created>
  <dcterms:modified xsi:type="dcterms:W3CDTF">2015-10-19T16:17:13Z</dcterms:modified>
</cp:coreProperties>
</file>